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bhaya Libre Bold" charset="1" panose="02000803000000000000"/>
      <p:regular r:id="rId31"/>
    </p:embeddedFont>
    <p:embeddedFont>
      <p:font typeface="Times New Roman" charset="1" panose="02030502070405020303"/>
      <p:regular r:id="rId32"/>
    </p:embeddedFont>
    <p:embeddedFont>
      <p:font typeface="Times New Roman Bold" charset="1" panose="02030802070405020303"/>
      <p:regular r:id="rId33"/>
    </p:embeddedFont>
    <p:embeddedFont>
      <p:font typeface="Abhaya Libre Ultra-Bold" charset="1" panose="02000803000000000000"/>
      <p:regular r:id="rId34"/>
    </p:embeddedFont>
    <p:embeddedFont>
      <p:font typeface="Arimo" charset="1" panose="020B0604020202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slide3.xml" Type="http://schemas.openxmlformats.org/officeDocument/2006/relationships/slide"/><Relationship Id="rId5" Target="../media/image6.png" Type="http://schemas.openxmlformats.org/officeDocument/2006/relationships/image"/><Relationship Id="rId6" Target="../media/image23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slide3.xml" Type="http://schemas.openxmlformats.org/officeDocument/2006/relationships/slide"/><Relationship Id="rId5" Target="../media/image6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slide3.xml" Type="http://schemas.openxmlformats.org/officeDocument/2006/relationships/slide"/><Relationship Id="rId5" Target="../media/image27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slide3.xml" Type="http://schemas.openxmlformats.org/officeDocument/2006/relationships/slide"/><Relationship Id="rId9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slide3.xml" Type="http://schemas.openxmlformats.org/officeDocument/2006/relationships/slide"/><Relationship Id="rId5" Target="../media/image6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slide3.xml" Type="http://schemas.openxmlformats.org/officeDocument/2006/relationships/slide"/><Relationship Id="rId7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slide3.xml" Type="http://schemas.openxmlformats.org/officeDocument/2006/relationships/slide"/><Relationship Id="rId5" Target="../media/image6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slide3.xml" Type="http://schemas.openxmlformats.org/officeDocument/2006/relationships/slide"/><Relationship Id="rId7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6.png" Type="http://schemas.openxmlformats.org/officeDocument/2006/relationships/image"/><Relationship Id="rId9" Target="slide3.xml" Type="http://schemas.openxmlformats.org/officeDocument/2006/relationships/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slide3.xml" Type="http://schemas.openxmlformats.org/officeDocument/2006/relationships/slid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slide3.xml" Type="http://schemas.openxmlformats.org/officeDocument/2006/relationships/slide"/><Relationship Id="rId5" Target="../media/image6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slide3.xml" Type="http://schemas.openxmlformats.org/officeDocument/2006/relationships/slid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2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slide3.xml" Type="http://schemas.openxmlformats.org/officeDocument/2006/relationships/slide"/><Relationship Id="rId4" Target="../media/image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slide3.xml" Type="http://schemas.openxmlformats.org/officeDocument/2006/relationships/slide"/><Relationship Id="rId5" Target="../media/image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https://www.linkedin.com/in/nithya21966/" TargetMode="External" Type="http://schemas.openxmlformats.org/officeDocument/2006/relationships/hyperlink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0.xml" Type="http://schemas.openxmlformats.org/officeDocument/2006/relationships/slide"/><Relationship Id="rId11" Target="slide24.xml" Type="http://schemas.openxmlformats.org/officeDocument/2006/relationships/slide"/><Relationship Id="rId12" Target="../media/image6.png" Type="http://schemas.openxmlformats.org/officeDocument/2006/relationships/image"/><Relationship Id="rId13" Target="slide13.xml" Type="http://schemas.openxmlformats.org/officeDocument/2006/relationships/slide"/><Relationship Id="rId14" Target="slide15.xml" Type="http://schemas.openxmlformats.org/officeDocument/2006/relationships/slide"/><Relationship Id="rId15" Target="slide17.xml" Type="http://schemas.openxmlformats.org/officeDocument/2006/relationships/slide"/><Relationship Id="rId2" Target="slide4.xml" Type="http://schemas.openxmlformats.org/officeDocument/2006/relationships/slide"/><Relationship Id="rId3" Target="slide5.xml" Type="http://schemas.openxmlformats.org/officeDocument/2006/relationships/slide"/><Relationship Id="rId4" Target="slide7.xml" Type="http://schemas.openxmlformats.org/officeDocument/2006/relationships/slide"/><Relationship Id="rId5" Target="slide8.xml" Type="http://schemas.openxmlformats.org/officeDocument/2006/relationships/slide"/><Relationship Id="rId6" Target="slide16.xml" Type="http://schemas.openxmlformats.org/officeDocument/2006/relationships/slide"/><Relationship Id="rId7" Target="slide12.xml" Type="http://schemas.openxmlformats.org/officeDocument/2006/relationships/slide"/><Relationship Id="rId8" Target="slide22.xml" Type="http://schemas.openxmlformats.org/officeDocument/2006/relationships/slide"/><Relationship Id="rId9" Target="slide19.xml" Type="http://schemas.openxmlformats.org/officeDocument/2006/relationships/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slide3.xml" Type="http://schemas.openxmlformats.org/officeDocument/2006/relationships/slid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slide3.xml" Type="http://schemas.openxmlformats.org/officeDocument/2006/relationships/slide"/><Relationship Id="rId7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slide3.xml" Type="http://schemas.openxmlformats.org/officeDocument/2006/relationships/slide"/><Relationship Id="rId5" Target="../media/image6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slide3.xml" Type="http://schemas.openxmlformats.org/officeDocument/2006/relationships/slid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slide3.xml" Type="http://schemas.openxmlformats.org/officeDocument/2006/relationships/slide"/><Relationship Id="rId5" Target="../media/image21.png" Type="http://schemas.openxmlformats.org/officeDocument/2006/relationships/image"/><Relationship Id="rId6" Target="../media/image6.png" Type="http://schemas.openxmlformats.org/officeDocument/2006/relationships/image"/><Relationship Id="rId7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1761">
            <a:off x="10912533" y="-4157532"/>
            <a:ext cx="10454404" cy="7622211"/>
          </a:xfrm>
          <a:custGeom>
            <a:avLst/>
            <a:gdLst/>
            <a:ahLst/>
            <a:cxnLst/>
            <a:rect r="r" b="b" t="t" l="l"/>
            <a:pathLst>
              <a:path h="7622211" w="10454404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5381028" y="6441121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2" y="0"/>
                </a:lnTo>
                <a:lnTo>
                  <a:pt x="11422612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11924" y="4310323"/>
            <a:ext cx="11850361" cy="3705623"/>
            <a:chOff x="0" y="0"/>
            <a:chExt cx="15800481" cy="49408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738015"/>
              <a:ext cx="15800481" cy="2202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799" b="true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Nithya Santhoshini K </a:t>
              </a:r>
            </a:p>
            <a:p>
              <a:pPr algn="ctr">
                <a:lnSpc>
                  <a:spcPts val="6719"/>
                </a:lnSpc>
              </a:pPr>
              <a:r>
                <a:rPr lang="en-US" sz="4799" b="true">
                  <a:solidFill>
                    <a:srgbClr val="000000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Batch : 263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5800481" cy="2375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9"/>
                </a:lnSpc>
              </a:pPr>
              <a:r>
                <a:rPr lang="en-US" sz="63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DIABETICS  PREDICTION USING </a:t>
              </a:r>
              <a:r>
                <a:rPr lang="en-US" b="true" sz="63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ANN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36224" y="1326998"/>
            <a:ext cx="7415553" cy="2295245"/>
          </a:xfrm>
          <a:custGeom>
            <a:avLst/>
            <a:gdLst/>
            <a:ahLst/>
            <a:cxnLst/>
            <a:rect r="r" b="b" t="t" l="l"/>
            <a:pathLst>
              <a:path h="2295245" w="7415553">
                <a:moveTo>
                  <a:pt x="0" y="0"/>
                </a:moveTo>
                <a:lnTo>
                  <a:pt x="7415552" y="0"/>
                </a:lnTo>
                <a:lnTo>
                  <a:pt x="7415552" y="2295245"/>
                </a:lnTo>
                <a:lnTo>
                  <a:pt x="0" y="229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903" t="-15600" r="-31696" b="-167128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132072" y="5954663"/>
            <a:ext cx="16260828" cy="10022583"/>
          </a:xfrm>
          <a:custGeom>
            <a:avLst/>
            <a:gdLst/>
            <a:ahLst/>
            <a:cxnLst/>
            <a:rect r="r" b="b" t="t" l="l"/>
            <a:pathLst>
              <a:path h="10022583" w="16260828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5158" y="1028700"/>
            <a:ext cx="3134142" cy="484016"/>
            <a:chOff x="0" y="0"/>
            <a:chExt cx="4178856" cy="64535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035827"/>
            <a:ext cx="7847898" cy="4222473"/>
          </a:xfrm>
          <a:custGeom>
            <a:avLst/>
            <a:gdLst/>
            <a:ahLst/>
            <a:cxnLst/>
            <a:rect r="r" b="b" t="t" l="l"/>
            <a:pathLst>
              <a:path h="4222473" w="7847898">
                <a:moveTo>
                  <a:pt x="0" y="0"/>
                </a:moveTo>
                <a:lnTo>
                  <a:pt x="7847898" y="0"/>
                </a:lnTo>
                <a:lnTo>
                  <a:pt x="7847898" y="4222473"/>
                </a:lnTo>
                <a:lnTo>
                  <a:pt x="0" y="422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4756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293995"/>
            <a:ext cx="8253412" cy="6784922"/>
          </a:xfrm>
          <a:custGeom>
            <a:avLst/>
            <a:gdLst/>
            <a:ahLst/>
            <a:cxnLst/>
            <a:rect r="r" b="b" t="t" l="l"/>
            <a:pathLst>
              <a:path h="6784922" w="8253412">
                <a:moveTo>
                  <a:pt x="0" y="0"/>
                </a:moveTo>
                <a:lnTo>
                  <a:pt x="8253412" y="0"/>
                </a:lnTo>
                <a:lnTo>
                  <a:pt x="8253412" y="6784922"/>
                </a:lnTo>
                <a:lnTo>
                  <a:pt x="0" y="6784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6" t="-64448" r="-74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8337" y="2573173"/>
            <a:ext cx="5605047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BIVARIATE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ANALYSIS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003384" y="1512699"/>
            <a:ext cx="2873213" cy="3229383"/>
          </a:xfrm>
          <a:custGeom>
            <a:avLst/>
            <a:gdLst/>
            <a:ahLst/>
            <a:cxnLst/>
            <a:rect r="r" b="b" t="t" l="l"/>
            <a:pathLst>
              <a:path h="3229383" w="2873213">
                <a:moveTo>
                  <a:pt x="0" y="0"/>
                </a:moveTo>
                <a:lnTo>
                  <a:pt x="2873214" y="0"/>
                </a:lnTo>
                <a:lnTo>
                  <a:pt x="2873214" y="3229384"/>
                </a:lnTo>
                <a:lnTo>
                  <a:pt x="0" y="3229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6343" t="-221395" r="-103683" b="-5993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96922" y="6754666"/>
            <a:ext cx="16260828" cy="10022583"/>
          </a:xfrm>
          <a:custGeom>
            <a:avLst/>
            <a:gdLst/>
            <a:ahLst/>
            <a:cxnLst/>
            <a:rect r="r" b="b" t="t" l="l"/>
            <a:pathLst>
              <a:path h="10022583" w="16260828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5158" y="904760"/>
            <a:ext cx="3134142" cy="484016"/>
            <a:chOff x="0" y="0"/>
            <a:chExt cx="4178856" cy="64535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47789" y="1512699"/>
            <a:ext cx="8913112" cy="8159891"/>
          </a:xfrm>
          <a:custGeom>
            <a:avLst/>
            <a:gdLst/>
            <a:ahLst/>
            <a:cxnLst/>
            <a:rect r="r" b="b" t="t" l="l"/>
            <a:pathLst>
              <a:path h="8159891" w="8913112">
                <a:moveTo>
                  <a:pt x="0" y="0"/>
                </a:moveTo>
                <a:lnTo>
                  <a:pt x="8913112" y="0"/>
                </a:lnTo>
                <a:lnTo>
                  <a:pt x="8913112" y="8159891"/>
                </a:lnTo>
                <a:lnTo>
                  <a:pt x="0" y="8159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572000"/>
            <a:ext cx="577162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CORRELATION 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1041">
            <a:off x="-3630743" y="4855035"/>
            <a:ext cx="16352637" cy="16203977"/>
          </a:xfrm>
          <a:custGeom>
            <a:avLst/>
            <a:gdLst/>
            <a:ahLst/>
            <a:cxnLst/>
            <a:rect r="r" b="b" t="t" l="l"/>
            <a:pathLst>
              <a:path h="16203977" w="16352637">
                <a:moveTo>
                  <a:pt x="0" y="0"/>
                </a:moveTo>
                <a:lnTo>
                  <a:pt x="16352637" y="0"/>
                </a:lnTo>
                <a:lnTo>
                  <a:pt x="16352637" y="16203977"/>
                </a:lnTo>
                <a:lnTo>
                  <a:pt x="0" y="1620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10882">
            <a:off x="10077669" y="-13183640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25158" y="9258283"/>
            <a:ext cx="3134142" cy="484016"/>
            <a:chOff x="0" y="0"/>
            <a:chExt cx="4178856" cy="645354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07879" y="3395040"/>
            <a:ext cx="10924621" cy="5253162"/>
          </a:xfrm>
          <a:custGeom>
            <a:avLst/>
            <a:gdLst/>
            <a:ahLst/>
            <a:cxnLst/>
            <a:rect r="r" b="b" t="t" l="l"/>
            <a:pathLst>
              <a:path h="5253162" w="10924621">
                <a:moveTo>
                  <a:pt x="0" y="0"/>
                </a:moveTo>
                <a:lnTo>
                  <a:pt x="10924621" y="0"/>
                </a:lnTo>
                <a:lnTo>
                  <a:pt x="10924621" y="5253163"/>
                </a:lnTo>
                <a:lnTo>
                  <a:pt x="0" y="52531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41" t="-23051" r="-434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56401" y="5769968"/>
            <a:ext cx="1216860" cy="263929"/>
            <a:chOff x="0" y="0"/>
            <a:chExt cx="320490" cy="695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0490" cy="69512"/>
            </a:xfrm>
            <a:custGeom>
              <a:avLst/>
              <a:gdLst/>
              <a:ahLst/>
              <a:cxnLst/>
              <a:rect r="r" b="b" t="t" l="l"/>
              <a:pathLst>
                <a:path h="69512" w="320490">
                  <a:moveTo>
                    <a:pt x="0" y="0"/>
                  </a:moveTo>
                  <a:lnTo>
                    <a:pt x="320490" y="0"/>
                  </a:lnTo>
                  <a:lnTo>
                    <a:pt x="320490" y="69512"/>
                  </a:lnTo>
                  <a:lnTo>
                    <a:pt x="0" y="695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320490" cy="145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990842"/>
            <a:ext cx="1635391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3133185"/>
            <a:ext cx="16698036" cy="4881017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7601976" y="4097811"/>
            <a:ext cx="515530" cy="446167"/>
          </a:xfrm>
          <a:custGeom>
            <a:avLst/>
            <a:gdLst/>
            <a:ahLst/>
            <a:cxnLst/>
            <a:rect r="r" b="b" t="t" l="l"/>
            <a:pathLst>
              <a:path h="446167" w="515530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82824" y="3779829"/>
            <a:ext cx="1082132" cy="108213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929164" y="41027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25158" y="8774284"/>
            <a:ext cx="3134142" cy="484016"/>
            <a:chOff x="0" y="0"/>
            <a:chExt cx="4178856" cy="645354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8" action="ppaction://hlinksldjump"/>
                </a:rPr>
                <a:t>BACK TO AGENDA PAGE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062768" y="1850431"/>
            <a:ext cx="106299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PREPROCESSING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82176" y="3863779"/>
            <a:ext cx="8719691" cy="282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is crucial for model performance. </a:t>
            </a:r>
          </a:p>
          <a:p>
            <a:pPr algn="just" marL="604521" indent="-302261" lvl="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StandardScaler used to normalize features. </a:t>
            </a:r>
          </a:p>
          <a:p>
            <a:pPr algn="just" marL="604521" indent="-302261" lvl="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features are on the same scale. </a:t>
            </a:r>
          </a:p>
          <a:p>
            <a:pPr algn="just" marL="604521" indent="-302261" lvl="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bias in the model training process. </a:t>
            </a:r>
          </a:p>
          <a:p>
            <a:pPr algn="just" marL="604521" indent="-302261" lvl="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in faster convergence of the model.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10066287" y="-4160308"/>
            <a:ext cx="12247790" cy="8929752"/>
          </a:xfrm>
          <a:custGeom>
            <a:avLst/>
            <a:gdLst/>
            <a:ahLst/>
            <a:cxnLst/>
            <a:rect r="r" b="b" t="t" l="l"/>
            <a:pathLst>
              <a:path h="8929752" w="12247790">
                <a:moveTo>
                  <a:pt x="0" y="0"/>
                </a:moveTo>
                <a:lnTo>
                  <a:pt x="12247790" y="0"/>
                </a:lnTo>
                <a:lnTo>
                  <a:pt x="12247790" y="8929752"/>
                </a:lnTo>
                <a:lnTo>
                  <a:pt x="0" y="8929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5158" y="9016284"/>
            <a:ext cx="3134142" cy="484016"/>
            <a:chOff x="0" y="0"/>
            <a:chExt cx="4178856" cy="64535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29050" y="2114511"/>
            <a:ext cx="106299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SCALING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32679" y="3413694"/>
            <a:ext cx="9137943" cy="4358694"/>
          </a:xfrm>
          <a:custGeom>
            <a:avLst/>
            <a:gdLst/>
            <a:ahLst/>
            <a:cxnLst/>
            <a:rect r="r" b="b" t="t" l="l"/>
            <a:pathLst>
              <a:path h="4358694" w="9137943">
                <a:moveTo>
                  <a:pt x="0" y="0"/>
                </a:moveTo>
                <a:lnTo>
                  <a:pt x="9137942" y="0"/>
                </a:lnTo>
                <a:lnTo>
                  <a:pt x="9137942" y="4358695"/>
                </a:lnTo>
                <a:lnTo>
                  <a:pt x="0" y="4358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60" t="0" r="-1079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251769"/>
            <a:ext cx="6913011" cy="502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StandardScaler for consistent scaling across features. </a:t>
            </a:r>
          </a:p>
          <a:p>
            <a:pPr algn="just" marL="604519" indent="-302260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features with larger ranges from dominating the model. </a:t>
            </a:r>
          </a:p>
          <a:p>
            <a:pPr algn="just" marL="604519" indent="-302260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Essential for models like KNN and SVM. </a:t>
            </a:r>
          </a:p>
          <a:p>
            <a:pPr algn="just" marL="604519" indent="-302260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Maintains the distribution of the original data. </a:t>
            </a:r>
          </a:p>
          <a:p>
            <a:pPr algn="just" marL="604519" indent="-302260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Facilitates better model interpretation. </a:t>
            </a:r>
          </a:p>
          <a:p>
            <a:pPr algn="just">
              <a:lnSpc>
                <a:spcPts val="363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12374181" y="-3497204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9164" y="41027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25158" y="9258300"/>
            <a:ext cx="3134142" cy="484016"/>
            <a:chOff x="0" y="0"/>
            <a:chExt cx="4178856" cy="645354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6" action="ppaction://hlinksldjump"/>
                </a:rPr>
                <a:t>BACK TO AGENDA PAGE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225172"/>
            <a:ext cx="16230600" cy="554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4368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Logistic Regression: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fundamental classification technique that models the probability of a binary outcome using one or more predictor variables.</a:t>
            </a:r>
          </a:p>
          <a:p>
            <a:pPr algn="just" marL="604521" indent="-302261" lvl="1">
              <a:lnSpc>
                <a:spcPts val="4368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Decision Trees: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Splits data into subsets based on input features, forming a tree-like structure for decision-making.</a:t>
            </a:r>
          </a:p>
          <a:p>
            <a:pPr algn="just" marL="604521" indent="-302261" lvl="1">
              <a:lnSpc>
                <a:spcPts val="4368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Random Forest: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ensemble method that builds multiple decision trees and combines their outputs to improve prediction accuracy and reduce overfitting.</a:t>
            </a:r>
          </a:p>
          <a:p>
            <a:pPr algn="just" marL="604521" indent="-302261" lvl="1">
              <a:lnSpc>
                <a:spcPts val="4368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 Vector Machine (SVM):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Identifies the hyperplane that best separates classes in the feature space.</a:t>
            </a:r>
          </a:p>
          <a:p>
            <a:pPr algn="just" marL="604521" indent="-302261" lvl="1">
              <a:lnSpc>
                <a:spcPts val="4368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K-Nearest Neighbors (KNN):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non-parametric method that classifies a data point based on the majority class among its K-nearest neighbors.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0483" y="2096450"/>
            <a:ext cx="1274703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 ALGORITHMS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1041">
            <a:off x="-6521096" y="3918118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10882">
            <a:off x="10077669" y="-13183640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25158" y="9165606"/>
            <a:ext cx="3134142" cy="484016"/>
            <a:chOff x="0" y="0"/>
            <a:chExt cx="4178856" cy="645354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663173"/>
            <a:ext cx="9090496" cy="451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multiple ML algorithms for comparison.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KNN: Provided good results but sensitive to scaling.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SVM: Performed well with balanced data.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RandomForest: Robust, handled variance well.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DecisionTree: Simple but prone to overfitting.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LogisticRegression: Provided accuracy of 86%.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 accuracy achieved: 86%.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evaluated using accuracy as the primary metric.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96184" y="2085772"/>
            <a:ext cx="10295632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&amp; ACCURACY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92190" y="4407444"/>
            <a:ext cx="6967110" cy="3048133"/>
            <a:chOff x="0" y="0"/>
            <a:chExt cx="9289480" cy="40641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8546" y="1777785"/>
              <a:ext cx="6462371" cy="669046"/>
            </a:xfrm>
            <a:custGeom>
              <a:avLst/>
              <a:gdLst/>
              <a:ahLst/>
              <a:cxnLst/>
              <a:rect r="r" b="b" t="t" l="l"/>
              <a:pathLst>
                <a:path h="669046" w="6462371">
                  <a:moveTo>
                    <a:pt x="0" y="0"/>
                  </a:moveTo>
                  <a:lnTo>
                    <a:pt x="6462372" y="0"/>
                  </a:lnTo>
                  <a:lnTo>
                    <a:pt x="6462372" y="669046"/>
                  </a:lnTo>
                  <a:lnTo>
                    <a:pt x="0" y="669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95" t="-41143" r="-67280" b="-138205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4979" y="3458419"/>
              <a:ext cx="8724599" cy="605758"/>
            </a:xfrm>
            <a:custGeom>
              <a:avLst/>
              <a:gdLst/>
              <a:ahLst/>
              <a:cxnLst/>
              <a:rect r="r" b="b" t="t" l="l"/>
              <a:pathLst>
                <a:path h="605758" w="8724599">
                  <a:moveTo>
                    <a:pt x="0" y="0"/>
                  </a:moveTo>
                  <a:lnTo>
                    <a:pt x="8724600" y="0"/>
                  </a:lnTo>
                  <a:lnTo>
                    <a:pt x="8724600" y="605758"/>
                  </a:lnTo>
                  <a:lnTo>
                    <a:pt x="0" y="605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41" t="-1447954" r="-17008" b="-4202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2687964"/>
              <a:ext cx="9289480" cy="529321"/>
            </a:xfrm>
            <a:custGeom>
              <a:avLst/>
              <a:gdLst/>
              <a:ahLst/>
              <a:cxnLst/>
              <a:rect r="r" b="b" t="t" l="l"/>
              <a:pathLst>
                <a:path h="529321" w="9289480">
                  <a:moveTo>
                    <a:pt x="0" y="0"/>
                  </a:moveTo>
                  <a:lnTo>
                    <a:pt x="9289480" y="0"/>
                  </a:lnTo>
                  <a:lnTo>
                    <a:pt x="9289480" y="529321"/>
                  </a:lnTo>
                  <a:lnTo>
                    <a:pt x="0" y="52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033" t="-126606" r="-9924" b="-1577184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823026"/>
              <a:ext cx="7763217" cy="709306"/>
            </a:xfrm>
            <a:custGeom>
              <a:avLst/>
              <a:gdLst/>
              <a:ahLst/>
              <a:cxnLst/>
              <a:rect r="r" b="b" t="t" l="l"/>
              <a:pathLst>
                <a:path h="709306" w="7763217">
                  <a:moveTo>
                    <a:pt x="0" y="0"/>
                  </a:moveTo>
                  <a:lnTo>
                    <a:pt x="7763217" y="0"/>
                  </a:lnTo>
                  <a:lnTo>
                    <a:pt x="7763217" y="709305"/>
                  </a:lnTo>
                  <a:lnTo>
                    <a:pt x="0" y="709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061" t="-987056" r="-31636" b="-26634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8546" y="0"/>
              <a:ext cx="8359262" cy="562362"/>
            </a:xfrm>
            <a:custGeom>
              <a:avLst/>
              <a:gdLst/>
              <a:ahLst/>
              <a:cxnLst/>
              <a:rect r="r" b="b" t="t" l="l"/>
              <a:pathLst>
                <a:path h="562362" w="8359262">
                  <a:moveTo>
                    <a:pt x="0" y="0"/>
                  </a:moveTo>
                  <a:lnTo>
                    <a:pt x="8359263" y="0"/>
                  </a:lnTo>
                  <a:lnTo>
                    <a:pt x="8359263" y="562362"/>
                  </a:lnTo>
                  <a:lnTo>
                    <a:pt x="0" y="562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815381" r="-25037" b="0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55215" y="1999136"/>
            <a:ext cx="1188637" cy="1188637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12374181" y="-3497204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9164" y="41027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9258283"/>
            <a:ext cx="3134142" cy="484016"/>
            <a:chOff x="0" y="0"/>
            <a:chExt cx="4178856" cy="645354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6" action="ppaction://hlinksldjump"/>
                </a:rPr>
                <a:t>BACK TO AGENDA PAGE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532555"/>
            <a:ext cx="16230600" cy="536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4256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Definition: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models inspired by the human brain's neural network, used for pattern recognition and predictions.</a:t>
            </a:r>
          </a:p>
          <a:p>
            <a:pPr algn="just" marL="604521" indent="-302261" lvl="1">
              <a:lnSpc>
                <a:spcPts val="4256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Structure: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Composed of an input layer, one or more hidden layers, and an output layer, with nodes (neurons) processing information.</a:t>
            </a:r>
          </a:p>
          <a:p>
            <a:pPr algn="just" marL="604521" indent="-302261" lvl="1">
              <a:lnSpc>
                <a:spcPts val="4256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Activation Functions: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 use functions like ReLU, sigmoid, or tanh to introduce non-linearity and enable learning of complex patterns.</a:t>
            </a:r>
          </a:p>
          <a:p>
            <a:pPr algn="just" marL="604521" indent="-302261" lvl="1">
              <a:lnSpc>
                <a:spcPts val="4256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Training: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using backpropagation and optimization techniques (e.g., SGD) to minimize the error between predictions and actual outcomes.</a:t>
            </a:r>
          </a:p>
          <a:p>
            <a:pPr algn="just" marL="604521" indent="-302261" lvl="1">
              <a:lnSpc>
                <a:spcPts val="4256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Applications: 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Versatile in tasks such as image recognition, speech processing, and classification problems like diabetes prediction.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3658" y="1770430"/>
            <a:ext cx="1474068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ARTIFICIAL NEURAL NETWORKS (ANN)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1978" y="6455848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2" y="0"/>
                </a:lnTo>
                <a:lnTo>
                  <a:pt x="21239322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18388" y="4866405"/>
            <a:ext cx="8032233" cy="4402273"/>
          </a:xfrm>
          <a:custGeom>
            <a:avLst/>
            <a:gdLst/>
            <a:ahLst/>
            <a:cxnLst/>
            <a:rect r="r" b="b" t="t" l="l"/>
            <a:pathLst>
              <a:path h="4402273" w="8032233">
                <a:moveTo>
                  <a:pt x="0" y="0"/>
                </a:moveTo>
                <a:lnTo>
                  <a:pt x="8032234" y="0"/>
                </a:lnTo>
                <a:lnTo>
                  <a:pt x="8032234" y="4402273"/>
                </a:lnTo>
                <a:lnTo>
                  <a:pt x="0" y="4402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422" r="-2239" b="-52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90550" y="-4012646"/>
            <a:ext cx="9137500" cy="6944500"/>
          </a:xfrm>
          <a:custGeom>
            <a:avLst/>
            <a:gdLst/>
            <a:ahLst/>
            <a:cxnLst/>
            <a:rect r="r" b="b" t="t" l="l"/>
            <a:pathLst>
              <a:path h="6944500" w="9137500">
                <a:moveTo>
                  <a:pt x="0" y="0"/>
                </a:moveTo>
                <a:lnTo>
                  <a:pt x="9137500" y="0"/>
                </a:lnTo>
                <a:lnTo>
                  <a:pt x="9137500" y="6944500"/>
                </a:lnTo>
                <a:lnTo>
                  <a:pt x="0" y="694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8196" y="2318107"/>
            <a:ext cx="8929487" cy="5096595"/>
          </a:xfrm>
          <a:custGeom>
            <a:avLst/>
            <a:gdLst/>
            <a:ahLst/>
            <a:cxnLst/>
            <a:rect r="r" b="b" t="t" l="l"/>
            <a:pathLst>
              <a:path h="5096595" w="8929487">
                <a:moveTo>
                  <a:pt x="0" y="0"/>
                </a:moveTo>
                <a:lnTo>
                  <a:pt x="8929487" y="0"/>
                </a:lnTo>
                <a:lnTo>
                  <a:pt x="8929487" y="5096595"/>
                </a:lnTo>
                <a:lnTo>
                  <a:pt x="0" y="5096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628" r="-1682" b="-30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29"/>
                </a:lnTo>
                <a:lnTo>
                  <a:pt x="0" y="72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125158" y="1028700"/>
            <a:ext cx="3134142" cy="484016"/>
            <a:chOff x="0" y="0"/>
            <a:chExt cx="4178856" cy="645354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9" action="ppaction://hlinksldjump"/>
                </a:rPr>
                <a:t>BACK TO AGENDA PAGE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46009">
            <a:off x="-1191149" y="-2422676"/>
            <a:ext cx="9979854" cy="7584689"/>
          </a:xfrm>
          <a:custGeom>
            <a:avLst/>
            <a:gdLst/>
            <a:ahLst/>
            <a:cxnLst/>
            <a:rect r="r" b="b" t="t" l="l"/>
            <a:pathLst>
              <a:path h="7584689" w="9979854">
                <a:moveTo>
                  <a:pt x="0" y="0"/>
                </a:moveTo>
                <a:lnTo>
                  <a:pt x="9979854" y="0"/>
                </a:lnTo>
                <a:lnTo>
                  <a:pt x="9979854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6866" y="2448940"/>
            <a:ext cx="64389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USING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ANN 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613064" y="0"/>
            <a:ext cx="9674936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260385" y="3584190"/>
            <a:ext cx="6631861" cy="451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an ANN to tackle non-linearity in data.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architecture: 3 Dense layers with Dropout.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87% accuracy similar to traditional ML models. </a:t>
            </a:r>
          </a:p>
          <a:p>
            <a:pPr algn="just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 tuning required for potential improvements.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125158" y="8774284"/>
            <a:ext cx="3134142" cy="484016"/>
            <a:chOff x="0" y="0"/>
            <a:chExt cx="4178856" cy="645354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91670" y="1817370"/>
            <a:ext cx="8658951" cy="683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Compile Parameters: </a:t>
            </a:r>
          </a:p>
          <a:p>
            <a:pPr algn="just">
              <a:lnSpc>
                <a:spcPts val="419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Optimizer: SGD (Stochastic Gradient Descent)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Incrementally updates model parameters using small data batches to minimize the loss function.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Function: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Adjusts weights during training to help the model converge efficiently.</a:t>
            </a:r>
          </a:p>
          <a:p>
            <a:pPr algn="just">
              <a:lnSpc>
                <a:spcPts val="419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Loss Function: Binary Cross-Entropy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the difference between predicted probabilities and actual binary labels.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Function: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Guides model training by penalizing incorrect predictions in binary classification tasks.</a:t>
            </a:r>
          </a:p>
          <a:p>
            <a:pPr algn="l">
              <a:lnSpc>
                <a:spcPts val="419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Metrics: 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Accuracy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for performance evaluation.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53485" y="-1789061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35901" y="1042335"/>
            <a:ext cx="3605821" cy="71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ABOUT 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43296"/>
            <a:ext cx="16220222" cy="590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2800" spc="1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BACKGROUND: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B.Tech graduate in Computer Science.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interest in data analytics, software development, and cloud engineering.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b="true" sz="2800" spc="1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DATA SCIENCE: 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Passionate about learning and exploring the vast domain of Data Science.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Excited to leverage skills in cloud engineering, data analytics, and software development.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b="true" sz="2800" spc="1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EXPERIENCE:</a:t>
            </a: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gaining practical exposure at Innomatics Research Labs.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Eager to further my career and make meaningful contributions in Data Science.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7150" y="1855389"/>
            <a:ext cx="8004077" cy="124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b="true" sz="3400" spc="306">
                <a:solidFill>
                  <a:srgbClr val="C00000"/>
                </a:solidFill>
                <a:latin typeface="Abhaya Libre Ultra-Bold"/>
                <a:ea typeface="Abhaya Libre Ultra-Bold"/>
                <a:cs typeface="Abhaya Libre Ultra-Bold"/>
                <a:sym typeface="Abhaya Libre Ultra-Bold"/>
              </a:rPr>
              <a:t>NAME</a:t>
            </a:r>
            <a:r>
              <a:rPr lang="en-US" b="true" sz="3400" spc="306">
                <a:solidFill>
                  <a:srgbClr val="000000"/>
                </a:solidFill>
                <a:latin typeface="Abhaya Libre Ultra-Bold"/>
                <a:ea typeface="Abhaya Libre Ultra-Bold"/>
                <a:cs typeface="Abhaya Libre Ultra-Bold"/>
                <a:sym typeface="Abhaya Libre Ultra-Bold"/>
              </a:rPr>
              <a:t> : NITHYA SANTHOSHINI K </a:t>
            </a:r>
          </a:p>
          <a:p>
            <a:pPr algn="ctr">
              <a:lnSpc>
                <a:spcPts val="4964"/>
              </a:lnSpc>
            </a:pPr>
            <a:r>
              <a:rPr lang="en-US" b="true" sz="3400" spc="306">
                <a:solidFill>
                  <a:srgbClr val="C00000"/>
                </a:solidFill>
                <a:latin typeface="Abhaya Libre Ultra-Bold"/>
                <a:ea typeface="Abhaya Libre Ultra-Bold"/>
                <a:cs typeface="Abhaya Libre Ultra-Bold"/>
                <a:sym typeface="Abhaya Libre Ultra-Bold"/>
              </a:rPr>
              <a:t>EDUCATION</a:t>
            </a:r>
            <a:r>
              <a:rPr lang="en-US" b="true" sz="3400" spc="306">
                <a:solidFill>
                  <a:srgbClr val="000000"/>
                </a:solidFill>
                <a:latin typeface="Abhaya Libre Ultra-Bold"/>
                <a:ea typeface="Abhaya Libre Ultra-Bold"/>
                <a:cs typeface="Abhaya Libre Ultra-Bold"/>
                <a:sym typeface="Abhaya Libre Ultra-Bold"/>
              </a:rPr>
              <a:t>: BTECH , CSE 23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29"/>
                </a:lnTo>
                <a:lnTo>
                  <a:pt x="0" y="72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2263" y="-1779210"/>
            <a:ext cx="12008614" cy="10502078"/>
          </a:xfrm>
          <a:custGeom>
            <a:avLst/>
            <a:gdLst/>
            <a:ahLst/>
            <a:cxnLst/>
            <a:rect r="r" b="b" t="t" l="l"/>
            <a:pathLst>
              <a:path h="10502078" w="12008614">
                <a:moveTo>
                  <a:pt x="0" y="0"/>
                </a:moveTo>
                <a:lnTo>
                  <a:pt x="12008614" y="0"/>
                </a:lnTo>
                <a:lnTo>
                  <a:pt x="12008614" y="10502079"/>
                </a:lnTo>
                <a:lnTo>
                  <a:pt x="0" y="1050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763141" y="2704522"/>
          <a:ext cx="8496159" cy="6335235"/>
        </p:xfrm>
        <a:graphic>
          <a:graphicData uri="http://schemas.openxmlformats.org/drawingml/2006/table">
            <a:tbl>
              <a:tblPr/>
              <a:tblGrid>
                <a:gridCol w="4119429"/>
                <a:gridCol w="4376730"/>
              </a:tblGrid>
              <a:tr h="1955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Layer 1: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Dense (512 units) with ReLU activation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32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Layer 2: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Dense (120 units) with ReLU activation, followed by Dropout.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467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Layer 3: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Dense (1 unit) with Sigmoid activation.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227598" y="1274418"/>
            <a:ext cx="1634146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LAYERS &amp;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COMPILE PARAMETERS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9211552"/>
            <a:ext cx="3134142" cy="484016"/>
            <a:chOff x="0" y="0"/>
            <a:chExt cx="4178856" cy="645354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574925"/>
            <a:ext cx="6943146" cy="3859841"/>
          </a:xfrm>
          <a:custGeom>
            <a:avLst/>
            <a:gdLst/>
            <a:ahLst/>
            <a:cxnLst/>
            <a:rect r="r" b="b" t="t" l="l"/>
            <a:pathLst>
              <a:path h="3859841" w="6943146">
                <a:moveTo>
                  <a:pt x="0" y="0"/>
                </a:moveTo>
                <a:lnTo>
                  <a:pt x="6943146" y="0"/>
                </a:lnTo>
                <a:lnTo>
                  <a:pt x="6943146" y="3859841"/>
                </a:lnTo>
                <a:lnTo>
                  <a:pt x="0" y="385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7378" y="-1290828"/>
            <a:ext cx="14647316" cy="12143956"/>
          </a:xfrm>
          <a:custGeom>
            <a:avLst/>
            <a:gdLst/>
            <a:ahLst/>
            <a:cxnLst/>
            <a:rect r="r" b="b" t="t" l="l"/>
            <a:pathLst>
              <a:path h="12143956" w="14647316">
                <a:moveTo>
                  <a:pt x="0" y="0"/>
                </a:moveTo>
                <a:lnTo>
                  <a:pt x="14647316" y="0"/>
                </a:lnTo>
                <a:lnTo>
                  <a:pt x="14647316" y="12143956"/>
                </a:lnTo>
                <a:lnTo>
                  <a:pt x="0" y="12143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09700" y="1986756"/>
            <a:ext cx="5525518" cy="4090872"/>
          </a:xfrm>
          <a:custGeom>
            <a:avLst/>
            <a:gdLst/>
            <a:ahLst/>
            <a:cxnLst/>
            <a:rect r="r" b="b" t="t" l="l"/>
            <a:pathLst>
              <a:path h="4090872" w="5525518">
                <a:moveTo>
                  <a:pt x="0" y="0"/>
                </a:moveTo>
                <a:lnTo>
                  <a:pt x="5525518" y="0"/>
                </a:lnTo>
                <a:lnTo>
                  <a:pt x="5525518" y="4090872"/>
                </a:lnTo>
                <a:lnTo>
                  <a:pt x="0" y="409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33471" y="6077628"/>
            <a:ext cx="8322051" cy="6067532"/>
          </a:xfrm>
          <a:custGeom>
            <a:avLst/>
            <a:gdLst/>
            <a:ahLst/>
            <a:cxnLst/>
            <a:rect r="r" b="b" t="t" l="l"/>
            <a:pathLst>
              <a:path h="6067532" w="8322051">
                <a:moveTo>
                  <a:pt x="0" y="0"/>
                </a:moveTo>
                <a:lnTo>
                  <a:pt x="8322051" y="0"/>
                </a:lnTo>
                <a:lnTo>
                  <a:pt x="8322051" y="6067532"/>
                </a:lnTo>
                <a:lnTo>
                  <a:pt x="0" y="6067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06873" y="6077628"/>
            <a:ext cx="5323735" cy="3453234"/>
          </a:xfrm>
          <a:custGeom>
            <a:avLst/>
            <a:gdLst/>
            <a:ahLst/>
            <a:cxnLst/>
            <a:rect r="r" b="b" t="t" l="l"/>
            <a:pathLst>
              <a:path h="3453234" w="5323735">
                <a:moveTo>
                  <a:pt x="0" y="0"/>
                </a:moveTo>
                <a:lnTo>
                  <a:pt x="5323736" y="0"/>
                </a:lnTo>
                <a:lnTo>
                  <a:pt x="5323736" y="3453234"/>
                </a:lnTo>
                <a:lnTo>
                  <a:pt x="0" y="34532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06873" y="1986756"/>
            <a:ext cx="5056826" cy="3833844"/>
          </a:xfrm>
          <a:custGeom>
            <a:avLst/>
            <a:gdLst/>
            <a:ahLst/>
            <a:cxnLst/>
            <a:rect r="r" b="b" t="t" l="l"/>
            <a:pathLst>
              <a:path h="3833844" w="5056826">
                <a:moveTo>
                  <a:pt x="0" y="0"/>
                </a:moveTo>
                <a:lnTo>
                  <a:pt x="5056827" y="0"/>
                </a:lnTo>
                <a:lnTo>
                  <a:pt x="5056827" y="3833844"/>
                </a:lnTo>
                <a:lnTo>
                  <a:pt x="0" y="3833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82576" y="6654847"/>
            <a:ext cx="6552642" cy="2298796"/>
          </a:xfrm>
          <a:custGeom>
            <a:avLst/>
            <a:gdLst/>
            <a:ahLst/>
            <a:cxnLst/>
            <a:rect r="r" b="b" t="t" l="l"/>
            <a:pathLst>
              <a:path h="2298796" w="6552642">
                <a:moveTo>
                  <a:pt x="0" y="0"/>
                </a:moveTo>
                <a:lnTo>
                  <a:pt x="6552642" y="0"/>
                </a:lnTo>
                <a:lnTo>
                  <a:pt x="6552642" y="2298796"/>
                </a:lnTo>
                <a:lnTo>
                  <a:pt x="0" y="22987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125158" y="9258283"/>
            <a:ext cx="3134142" cy="484016"/>
            <a:chOff x="0" y="0"/>
            <a:chExt cx="4178856" cy="645354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11" action="ppaction://hlinksldjump"/>
                </a:rPr>
                <a:t>BACK TO AGENDA PAGE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25056" y="532267"/>
            <a:ext cx="9101798" cy="910179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44350"/>
            <a:ext cx="10083539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85232" y="2188803"/>
            <a:ext cx="9898307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COMPARISON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(ANN VS ML)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774284"/>
            <a:ext cx="3134142" cy="484016"/>
            <a:chOff x="0" y="0"/>
            <a:chExt cx="4178856" cy="645354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3" action="ppaction://hlinksldjump"/>
                </a:rPr>
                <a:t>BACK TO AGENDA PAGE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799" y="4143304"/>
            <a:ext cx="8320402" cy="376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 model achieved 87% accuracy, matching traditional ML models. </a:t>
            </a:r>
          </a:p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Slight variations observed in performance across different runs. </a:t>
            </a:r>
          </a:p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 showed better adaptability with more data. </a:t>
            </a:r>
          </a:p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 models were faster to train but less flexible. </a:t>
            </a:r>
          </a:p>
          <a:p>
            <a:pPr algn="l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 holds potential for future improvements.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50327" y="-1341992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5158" y="8774284"/>
            <a:ext cx="3134142" cy="484016"/>
            <a:chOff x="0" y="0"/>
            <a:chExt cx="4178856" cy="64535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54268" y="1945126"/>
            <a:ext cx="1404659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ENHANCEMENTS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07188"/>
            <a:ext cx="16230600" cy="579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171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 Engineering: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additional or derived features to improve model performance by providing more relevant information.</a:t>
            </a:r>
          </a:p>
          <a:p>
            <a:pPr algn="just" marL="604519" indent="-302260" lvl="1">
              <a:lnSpc>
                <a:spcPts val="4171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Hyperparameter Tuning: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Fine-tuning model parameters to enhance accuracy and prevent overfitting.</a:t>
            </a:r>
          </a:p>
          <a:p>
            <a:pPr algn="just" marL="604519" indent="-302260" lvl="1">
              <a:lnSpc>
                <a:spcPts val="4171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Augmentation: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Gathering more diverse and comprehensive data to improve model generalization and robustness.</a:t>
            </a:r>
          </a:p>
          <a:p>
            <a:pPr algn="just" marL="604519" indent="-302260" lvl="1">
              <a:lnSpc>
                <a:spcPts val="4171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Advanced Models: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sophisticated models like deep learning techniques or ensemble methods to increase prediction accuracy.</a:t>
            </a:r>
          </a:p>
          <a:p>
            <a:pPr algn="just" marL="604519" indent="-302260" lvl="1">
              <a:lnSpc>
                <a:spcPts val="4171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Predictions: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the model into a real-time system for dynamic and timely diabetes risk assessments.</a:t>
            </a:r>
          </a:p>
          <a:p>
            <a:pPr algn="just" marL="604519" indent="-302260" lvl="1">
              <a:lnSpc>
                <a:spcPts val="4171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Interface: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Developing a user-friendly application or dashboard to make predictions and insights easily accessible to end-users.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5158" y="1028700"/>
            <a:ext cx="3134142" cy="484016"/>
            <a:chOff x="0" y="0"/>
            <a:chExt cx="4178856" cy="64535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460451">
            <a:off x="-3704475" y="5082768"/>
            <a:ext cx="8954562" cy="6805467"/>
          </a:xfrm>
          <a:custGeom>
            <a:avLst/>
            <a:gdLst/>
            <a:ahLst/>
            <a:cxnLst/>
            <a:rect r="r" b="b" t="t" l="l"/>
            <a:pathLst>
              <a:path h="6805467" w="8954562">
                <a:moveTo>
                  <a:pt x="0" y="0"/>
                </a:moveTo>
                <a:lnTo>
                  <a:pt x="8954562" y="0"/>
                </a:lnTo>
                <a:lnTo>
                  <a:pt x="8954562" y="6805467"/>
                </a:lnTo>
                <a:lnTo>
                  <a:pt x="0" y="6805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65702" y="2429056"/>
            <a:ext cx="715659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74802" y="3597719"/>
            <a:ext cx="11338396" cy="292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59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87% accuracy using both ML models and ANN. </a:t>
            </a:r>
          </a:p>
          <a:p>
            <a:pPr algn="just" marL="604519" indent="-302260" lvl="1">
              <a:lnSpc>
                <a:spcPts val="459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scaling played a crucial role in model performance. </a:t>
            </a:r>
          </a:p>
          <a:p>
            <a:pPr algn="just" marL="604519" indent="-302260" lvl="1">
              <a:lnSpc>
                <a:spcPts val="459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 demonstrated potential for better adaptability. </a:t>
            </a:r>
          </a:p>
          <a:p>
            <a:pPr algn="just" marL="604519" indent="-302260" lvl="1">
              <a:lnSpc>
                <a:spcPts val="459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work: Further tuning of ANN, explore advanced architectures. </a:t>
            </a:r>
          </a:p>
          <a:p>
            <a:pPr algn="just" marL="604519" indent="-302260" lvl="1">
              <a:lnSpc>
                <a:spcPts val="459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Overall, project provided valuable insights into diabetes prediction.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29"/>
                </a:lnTo>
                <a:lnTo>
                  <a:pt x="0" y="72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5158" y="1028700"/>
            <a:ext cx="3134142" cy="484016"/>
            <a:chOff x="0" y="0"/>
            <a:chExt cx="4178856" cy="64535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460451">
            <a:off x="-2647915" y="5710918"/>
            <a:ext cx="8954562" cy="6805467"/>
          </a:xfrm>
          <a:custGeom>
            <a:avLst/>
            <a:gdLst/>
            <a:ahLst/>
            <a:cxnLst/>
            <a:rect r="r" b="b" t="t" l="l"/>
            <a:pathLst>
              <a:path h="6805467" w="8954562">
                <a:moveTo>
                  <a:pt x="0" y="0"/>
                </a:moveTo>
                <a:lnTo>
                  <a:pt x="8954562" y="0"/>
                </a:lnTo>
                <a:lnTo>
                  <a:pt x="8954562" y="6805467"/>
                </a:lnTo>
                <a:lnTo>
                  <a:pt x="0" y="6805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56052" y="3039428"/>
            <a:ext cx="10910396" cy="89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7"/>
              </a:lnSpc>
            </a:pPr>
            <a:r>
              <a:rPr lang="en-US" b="true" sz="6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172675" y="4443655"/>
            <a:ext cx="9383724" cy="2803022"/>
            <a:chOff x="0" y="0"/>
            <a:chExt cx="12511633" cy="373736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20749"/>
              <a:ext cx="12511633" cy="916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26"/>
                </a:lnSpc>
              </a:pPr>
              <a:r>
                <a:rPr lang="en-US" sz="4090" u="sng">
                  <a:solidFill>
                    <a:srgbClr val="5271FF"/>
                  </a:solidFill>
                  <a:latin typeface="Arimo"/>
                  <a:ea typeface="Arimo"/>
                  <a:cs typeface="Arimo"/>
                  <a:sym typeface="Arimo"/>
                  <a:hlinkClick r:id="rId5" tooltip="https://www.linkedin.com/in/nithya21966/"/>
                </a:rPr>
                <a:t>https://www.linkedin.com/in/nithya21966/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29"/>
                </a:lnTo>
                <a:lnTo>
                  <a:pt x="0" y="72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71005"/>
            <a:ext cx="18288000" cy="419445"/>
          </a:xfrm>
          <a:prstGeom prst="rect">
            <a:avLst/>
          </a:prstGeom>
          <a:solidFill>
            <a:srgbClr val="F243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656982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 action="ppaction://hlinksldjump"/>
              </a:rPr>
              <a:t>Introduction to Project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9544" y="3444382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action="ppaction://hlinksldjump"/>
              </a:rPr>
              <a:t>Objective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86790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 action="ppaction://hlinksldjump"/>
              </a:rPr>
              <a:t>Dataset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9544" y="4926565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action="ppaction://hlinksldjump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04810" y="2672857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action="ppaction://hlinksldjump"/>
              </a:rPr>
              <a:t>Model Building &amp; Accuracy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544" y="5666340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action="ppaction://hlinksldjump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04810" y="6274023"/>
            <a:ext cx="6391414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action="ppaction://hlinksldjump"/>
              </a:rPr>
              <a:t>Accuracy Comparison (ANN vs ML)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4810" y="4186790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 action="ppaction://hlinksldjump"/>
              </a:rPr>
              <a:t>Model Using ANN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4810" y="5057775"/>
            <a:ext cx="5446590" cy="96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 action="ppaction://hlinksldjump"/>
              </a:rPr>
              <a:t>Layers and Compile Parameters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4810" y="7135705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 action="ppaction://hlinksldjump"/>
              </a:rPr>
              <a:t>Conclusion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43072" y="885784"/>
            <a:ext cx="60162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AGENDA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9544" y="6406115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 action="ppaction://hlinksldjump"/>
              </a:rPr>
              <a:t>Data Preprocessing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9544" y="7135705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 action="ppaction://hlinksldjump"/>
              </a:rPr>
              <a:t>ML Algorithms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04810" y="3444382"/>
            <a:ext cx="544659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5" action="ppaction://hlinksldjump"/>
              </a:rPr>
              <a:t>Introduction to  ANN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758184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8774284"/>
            <a:ext cx="3134142" cy="484016"/>
            <a:chOff x="0" y="0"/>
            <a:chExt cx="4178856" cy="64535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2" action="ppaction://hlinksldjump"/>
                </a:rPr>
                <a:t>BACK TO AGENDA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72690" y="1131497"/>
            <a:ext cx="9186610" cy="788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Importance of Predicting Diabetes: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Detection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Healthcare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Resource Optimization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Savings</a:t>
            </a:r>
          </a:p>
          <a:p>
            <a:pPr algn="just">
              <a:lnSpc>
                <a:spcPts val="419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Dataset: 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 of health-related features from various individuals. </a:t>
            </a:r>
          </a:p>
          <a:p>
            <a:pPr algn="just">
              <a:lnSpc>
                <a:spcPts val="419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Features: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indicators (e.g., HighBP, BMI, Stroke)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Lifestyle factors (e.g., Smoking status, Physical activity)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Demographic details (e.g., Age, Income)</a:t>
            </a:r>
          </a:p>
          <a:p>
            <a:pPr algn="just">
              <a:lnSpc>
                <a:spcPts val="419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Goal: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 a model to predict the likelihood of diabetes. 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using both traditional ML models and ANN.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42613" y="2617464"/>
            <a:ext cx="547295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TO PROJECT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057775"/>
            <a:ext cx="6081745" cy="187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</a:p>
          <a:p>
            <a:pPr algn="just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predictive model to estimate the likelihood of diabetes using health and lifestyle factors.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9887" y="6327683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2" y="0"/>
                </a:lnTo>
                <a:lnTo>
                  <a:pt x="21239322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5158" y="8774284"/>
            <a:ext cx="3134142" cy="484016"/>
            <a:chOff x="0" y="0"/>
            <a:chExt cx="4178856" cy="64535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07041" y="2217774"/>
            <a:ext cx="1067391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14001" y="3648796"/>
            <a:ext cx="10471547" cy="319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diabetes status using a set of health indicators. </a:t>
            </a:r>
          </a:p>
          <a:p>
            <a:pPr algn="just"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the performance of traditional ML models with ANN. </a:t>
            </a:r>
          </a:p>
          <a:p>
            <a:pPr algn="just"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key features contributing to the prediction. </a:t>
            </a:r>
          </a:p>
          <a:p>
            <a:pPr algn="just"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 high accuracy and reliability in predictions. </a:t>
            </a:r>
          </a:p>
          <a:p>
            <a:pPr algn="just"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the impact of feature scaling on model performance.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3782142" y="6618867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9164" y="41027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25158" y="1009592"/>
            <a:ext cx="3134142" cy="484016"/>
            <a:chOff x="0" y="0"/>
            <a:chExt cx="4178856" cy="645354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6" action="ppaction://hlinksldjump"/>
                </a:rPr>
                <a:t>BACK TO AGENDA PAGE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74863" y="2998159"/>
            <a:ext cx="15738275" cy="5306034"/>
            <a:chOff x="0" y="0"/>
            <a:chExt cx="20984366" cy="7074712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0984366" cy="7074712"/>
            </a:xfrm>
            <a:prstGeom prst="rect">
              <a:avLst/>
            </a:prstGeom>
            <a:solidFill>
              <a:srgbClr val="F4F4F4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09807" y="360094"/>
              <a:ext cx="19629028" cy="6391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21" indent="-302261" lvl="1">
                <a:lnSpc>
                  <a:spcPts val="4256"/>
                </a:lnSpc>
                <a:buAutoNum type="arabicPeriod" startAt="1"/>
              </a:pPr>
              <a:r>
                <a:rPr lang="en-US" b="true" sz="28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Definition: </a:t>
              </a: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Predicts an individual's risk of developing diabetes, making it a classification problem in machine learning.</a:t>
              </a:r>
            </a:p>
            <a:p>
              <a:pPr algn="just" marL="604521" indent="-302261" lvl="1">
                <a:lnSpc>
                  <a:spcPts val="4256"/>
                </a:lnSpc>
                <a:buAutoNum type="arabicPeriod" startAt="1"/>
              </a:pPr>
              <a:r>
                <a:rPr lang="en-US" b="true" sz="28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Binary Classification:</a:t>
              </a: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Involves determining if an individual has diabetes (1) or does not have diabetes (0).</a:t>
              </a:r>
            </a:p>
            <a:p>
              <a:pPr algn="just" marL="604521" indent="-302261" lvl="1">
                <a:lnSpc>
                  <a:spcPts val="4256"/>
                </a:lnSpc>
                <a:buAutoNum type="arabicPeriod" startAt="1"/>
              </a:pPr>
              <a:r>
                <a:rPr lang="en-US" b="true" sz="28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Target Variable:</a:t>
              </a: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Binary with possible outcomes of 0 (non-diabetic) or 1 (diabetic).</a:t>
              </a:r>
            </a:p>
            <a:p>
              <a:pPr algn="just" marL="604521" indent="-302261" lvl="1">
                <a:lnSpc>
                  <a:spcPts val="4256"/>
                </a:lnSpc>
                <a:buAutoNum type="arabicPeriod" startAt="1"/>
              </a:pPr>
              <a:r>
                <a:rPr lang="en-US" b="true" sz="28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Evaluation Metrics: </a:t>
              </a: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Accuracy, precision, recall, F1 score, and AUC-ROC are key metrics to assess model performance.</a:t>
              </a:r>
            </a:p>
            <a:p>
              <a:pPr algn="just" marL="604521" indent="-302261" lvl="1">
                <a:lnSpc>
                  <a:spcPts val="4256"/>
                </a:lnSpc>
                <a:buAutoNum type="arabicPeriod" startAt="1"/>
              </a:pPr>
              <a:r>
                <a:rPr lang="en-US" b="true" sz="28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Real-World Application: </a:t>
              </a: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Enables early diagnosis and preventive care, enhancing health outcomes.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718150" y="1906743"/>
            <a:ext cx="128517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DIABETES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PREDICTION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1009609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249839" y="-4484553"/>
            <a:ext cx="14551645" cy="8969105"/>
          </a:xfrm>
          <a:custGeom>
            <a:avLst/>
            <a:gdLst/>
            <a:ahLst/>
            <a:cxnLst/>
            <a:rect r="r" b="b" t="t" l="l"/>
            <a:pathLst>
              <a:path h="8969105" w="14551645">
                <a:moveTo>
                  <a:pt x="14551646" y="0"/>
                </a:moveTo>
                <a:lnTo>
                  <a:pt x="0" y="0"/>
                </a:lnTo>
                <a:lnTo>
                  <a:pt x="0" y="8969106"/>
                </a:lnTo>
                <a:lnTo>
                  <a:pt x="14551646" y="8969106"/>
                </a:lnTo>
                <a:lnTo>
                  <a:pt x="14551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5158" y="1028700"/>
            <a:ext cx="3134142" cy="484016"/>
            <a:chOff x="0" y="0"/>
            <a:chExt cx="4178856" cy="64535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21234" y="2472719"/>
            <a:ext cx="9538066" cy="3473680"/>
          </a:xfrm>
          <a:custGeom>
            <a:avLst/>
            <a:gdLst/>
            <a:ahLst/>
            <a:cxnLst/>
            <a:rect r="r" b="b" t="t" l="l"/>
            <a:pathLst>
              <a:path h="3473680" w="9538066">
                <a:moveTo>
                  <a:pt x="0" y="0"/>
                </a:moveTo>
                <a:lnTo>
                  <a:pt x="9538066" y="0"/>
                </a:lnTo>
                <a:lnTo>
                  <a:pt x="9538066" y="3473680"/>
                </a:lnTo>
                <a:lnTo>
                  <a:pt x="0" y="3473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302586"/>
            <a:ext cx="3221333" cy="6955714"/>
          </a:xfrm>
          <a:custGeom>
            <a:avLst/>
            <a:gdLst/>
            <a:ahLst/>
            <a:cxnLst/>
            <a:rect r="r" b="b" t="t" l="l"/>
            <a:pathLst>
              <a:path h="6955714" w="3221333">
                <a:moveTo>
                  <a:pt x="0" y="0"/>
                </a:moveTo>
                <a:lnTo>
                  <a:pt x="3221333" y="0"/>
                </a:lnTo>
                <a:lnTo>
                  <a:pt x="3221333" y="6955714"/>
                </a:lnTo>
                <a:lnTo>
                  <a:pt x="0" y="6955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143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4647" y="2302586"/>
            <a:ext cx="3061973" cy="6955714"/>
          </a:xfrm>
          <a:custGeom>
            <a:avLst/>
            <a:gdLst/>
            <a:ahLst/>
            <a:cxnLst/>
            <a:rect r="r" b="b" t="t" l="l"/>
            <a:pathLst>
              <a:path h="6955714" w="3061973">
                <a:moveTo>
                  <a:pt x="0" y="0"/>
                </a:moveTo>
                <a:lnTo>
                  <a:pt x="3061973" y="0"/>
                </a:lnTo>
                <a:lnTo>
                  <a:pt x="3061973" y="6955714"/>
                </a:lnTo>
                <a:lnTo>
                  <a:pt x="0" y="69557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775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36770" y="6037497"/>
            <a:ext cx="2614459" cy="3440392"/>
          </a:xfrm>
          <a:custGeom>
            <a:avLst/>
            <a:gdLst/>
            <a:ahLst/>
            <a:cxnLst/>
            <a:rect r="r" b="b" t="t" l="l"/>
            <a:pathLst>
              <a:path h="3440392" w="2614459">
                <a:moveTo>
                  <a:pt x="0" y="0"/>
                </a:moveTo>
                <a:lnTo>
                  <a:pt x="2614460" y="0"/>
                </a:lnTo>
                <a:lnTo>
                  <a:pt x="2614460" y="3440392"/>
                </a:lnTo>
                <a:lnTo>
                  <a:pt x="0" y="3440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38501" b="-7064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50033" y="1417466"/>
            <a:ext cx="1027563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1255" y="6620005"/>
            <a:ext cx="7234837" cy="187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 = female 1 = male</a:t>
            </a:r>
          </a:p>
          <a:p>
            <a:pPr algn="l" marL="604519" indent="-302260" lvl="1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Age: 13-level age category (_AGEG5YR see codebook) 1 = 18-24 9 = 60-64 13 = 80 or older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0154" y="6569691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3" y="0"/>
                </a:lnTo>
                <a:lnTo>
                  <a:pt x="21239323" y="4893202"/>
                </a:lnTo>
                <a:lnTo>
                  <a:pt x="0" y="489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774284"/>
            <a:ext cx="3134142" cy="484016"/>
            <a:chOff x="0" y="0"/>
            <a:chExt cx="4178856" cy="64535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8499" y="2922609"/>
            <a:ext cx="7652813" cy="5081344"/>
          </a:xfrm>
          <a:custGeom>
            <a:avLst/>
            <a:gdLst/>
            <a:ahLst/>
            <a:cxnLst/>
            <a:rect r="r" b="b" t="t" l="l"/>
            <a:pathLst>
              <a:path h="5081344" w="7652813">
                <a:moveTo>
                  <a:pt x="0" y="0"/>
                </a:moveTo>
                <a:lnTo>
                  <a:pt x="7652812" y="0"/>
                </a:lnTo>
                <a:lnTo>
                  <a:pt x="7652812" y="5081345"/>
                </a:lnTo>
                <a:lnTo>
                  <a:pt x="0" y="5081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53638" y="3445793"/>
            <a:ext cx="7205662" cy="4237945"/>
          </a:xfrm>
          <a:custGeom>
            <a:avLst/>
            <a:gdLst/>
            <a:ahLst/>
            <a:cxnLst/>
            <a:rect r="r" b="b" t="t" l="l"/>
            <a:pathLst>
              <a:path h="4237945" w="7205662">
                <a:moveTo>
                  <a:pt x="0" y="0"/>
                </a:moveTo>
                <a:lnTo>
                  <a:pt x="7205662" y="0"/>
                </a:lnTo>
                <a:lnTo>
                  <a:pt x="7205662" y="4237945"/>
                </a:lnTo>
                <a:lnTo>
                  <a:pt x="0" y="42379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76555" y="1438989"/>
            <a:ext cx="12182745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ANALYSIS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04402" y="3199099"/>
            <a:ext cx="11384238" cy="9252281"/>
          </a:xfrm>
          <a:custGeom>
            <a:avLst/>
            <a:gdLst/>
            <a:ahLst/>
            <a:cxnLst/>
            <a:rect r="r" b="b" t="t" l="l"/>
            <a:pathLst>
              <a:path h="9252281" w="11384238">
                <a:moveTo>
                  <a:pt x="0" y="0"/>
                </a:moveTo>
                <a:lnTo>
                  <a:pt x="11384237" y="0"/>
                </a:lnTo>
                <a:lnTo>
                  <a:pt x="11384237" y="9252280"/>
                </a:lnTo>
                <a:lnTo>
                  <a:pt x="0" y="9252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258283"/>
            <a:ext cx="3134142" cy="484016"/>
            <a:chOff x="0" y="0"/>
            <a:chExt cx="4178856" cy="64535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178856" cy="645354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91683" y="87940"/>
              <a:ext cx="3716088" cy="40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979260" y="1088431"/>
            <a:ext cx="10280040" cy="2592437"/>
          </a:xfrm>
          <a:custGeom>
            <a:avLst/>
            <a:gdLst/>
            <a:ahLst/>
            <a:cxnLst/>
            <a:rect r="r" b="b" t="t" l="l"/>
            <a:pathLst>
              <a:path h="2592437" w="10280040">
                <a:moveTo>
                  <a:pt x="0" y="0"/>
                </a:moveTo>
                <a:lnTo>
                  <a:pt x="10280040" y="0"/>
                </a:lnTo>
                <a:lnTo>
                  <a:pt x="10280040" y="2592437"/>
                </a:lnTo>
                <a:lnTo>
                  <a:pt x="0" y="2592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495" r="0" b="-2453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42402" y="3923090"/>
            <a:ext cx="10516898" cy="2523500"/>
          </a:xfrm>
          <a:custGeom>
            <a:avLst/>
            <a:gdLst/>
            <a:ahLst/>
            <a:cxnLst/>
            <a:rect r="r" b="b" t="t" l="l"/>
            <a:pathLst>
              <a:path h="2523500" w="10516898">
                <a:moveTo>
                  <a:pt x="0" y="0"/>
                </a:moveTo>
                <a:lnTo>
                  <a:pt x="10516898" y="0"/>
                </a:lnTo>
                <a:lnTo>
                  <a:pt x="10516898" y="2523500"/>
                </a:lnTo>
                <a:lnTo>
                  <a:pt x="0" y="252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7" t="-275045" r="-13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3451135" cy="720119"/>
          </a:xfrm>
          <a:custGeom>
            <a:avLst/>
            <a:gdLst/>
            <a:ahLst/>
            <a:cxnLst/>
            <a:rect r="r" b="b" t="t" l="l"/>
            <a:pathLst>
              <a:path h="720119" w="3451135">
                <a:moveTo>
                  <a:pt x="0" y="0"/>
                </a:moveTo>
                <a:lnTo>
                  <a:pt x="3451135" y="0"/>
                </a:lnTo>
                <a:lnTo>
                  <a:pt x="3451135" y="720119"/>
                </a:lnTo>
                <a:lnTo>
                  <a:pt x="0" y="720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86750" y="6598990"/>
            <a:ext cx="9972550" cy="2452498"/>
          </a:xfrm>
          <a:custGeom>
            <a:avLst/>
            <a:gdLst/>
            <a:ahLst/>
            <a:cxnLst/>
            <a:rect r="r" b="b" t="t" l="l"/>
            <a:pathLst>
              <a:path h="2452498" w="9972550">
                <a:moveTo>
                  <a:pt x="0" y="0"/>
                </a:moveTo>
                <a:lnTo>
                  <a:pt x="9972550" y="0"/>
                </a:lnTo>
                <a:lnTo>
                  <a:pt x="9972550" y="2452498"/>
                </a:lnTo>
                <a:lnTo>
                  <a:pt x="0" y="2452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145" r="0" b="-24677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281870"/>
            <a:ext cx="544760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UNIVARIATE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ANALYSIS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782643" cy="7826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DAGLf1TurBQ</dc:identifier>
  <dcterms:modified xsi:type="dcterms:W3CDTF">2011-08-01T06:04:30Z</dcterms:modified>
  <cp:revision>1</cp:revision>
  <dc:title>Diabetics  Prediction using ANN</dc:title>
</cp:coreProperties>
</file>